
<file path=[Content_Types].xml><?xml version="1.0" encoding="utf-8"?>
<Types xmlns="http://schemas.openxmlformats.org/package/2006/content-types"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7104063" cy="102346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9" d="100"/>
          <a:sy n="59" d="100"/>
        </p:scale>
        <p:origin x="9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95D8F-4B5E-4357-8E4A-FEE56C19302B}" type="datetimeFigureOut">
              <a:t>2026/8/7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550"/>
            <a:ext cx="3078427" cy="513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550"/>
            <a:ext cx="3078427" cy="513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97808-234A-4A6E-9ABA-2CC671A71D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033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
- ユーザー提供PPTXの表紙・製品説明をベースに再構成。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
- 元PPTXスライド2の産業機器小型化・通信品質ニーズを整理。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
- 元PPTXスライド2のRJ45比較・省スペース・通信品質・EMI対策の記載を営業向け比較表へ整理。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
- 元PPTXスライド3のDタイプ・Uタイプ説明を比較形式で整理。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
- 元PPTXスライド4の製品特徴画像を使用し、営業説明用の見出しを追加。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
- 元PPTXスライド5の用途画像と用途リストをカテゴリ別に整理。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
- 元PPTXスライド6のカスタム対応項目を営業向け表現に調整。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
- 元PPTXスライド7の導入メリット・おすすめシーンを締めページとして整理。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x_src3/ppt/media/image1.jpg"/>
          <p:cNvPicPr>
            <a:picLocks noChangeAspect="1"/>
          </p:cNvPicPr>
          <p:nvPr/>
        </p:nvPicPr>
        <p:blipFill>
          <a:blip r:embed="rId3"/>
          <a:srcRect t="4999" b="49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3B5C">
              <a:alpha val="85000"/>
            </a:srgbClr>
          </a:solidFill>
          <a:ln w="12700">
            <a:solidFill>
              <a:srgbClr val="003B5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2"/>
          <p:cNvSpPr/>
          <p:nvPr/>
        </p:nvSpPr>
        <p:spPr>
          <a:xfrm>
            <a:off x="731520" y="1691640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MINI I/O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731520" y="2359152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コネクタ・ケーブルアセンブリ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31520" y="3154680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EAF4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小型化と高信頼性を実現</a:t>
            </a:r>
            <a:endParaRPr lang="en-US" sz="2500" dirty="0"/>
          </a:p>
        </p:txBody>
      </p:sp>
      <p:sp>
        <p:nvSpPr>
          <p:cNvPr id="8" name="Shape 5"/>
          <p:cNvSpPr/>
          <p:nvPr/>
        </p:nvSpPr>
        <p:spPr>
          <a:xfrm>
            <a:off x="731520" y="4206240"/>
            <a:ext cx="1691640" cy="502920"/>
          </a:xfrm>
          <a:prstGeom prst="roundRect">
            <a:avLst>
              <a:gd name="adj" fmla="val 18182"/>
            </a:avLst>
          </a:prstGeom>
          <a:solidFill>
            <a:srgbClr val="0067B8">
              <a:alpha val="97000"/>
            </a:srgbClr>
          </a:solidFill>
          <a:ln w="12700">
            <a:solidFill>
              <a:srgbClr val="0067B8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Text 6"/>
          <p:cNvSpPr/>
          <p:nvPr/>
        </p:nvSpPr>
        <p:spPr>
          <a:xfrm>
            <a:off x="777240" y="4343400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省スペース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2697480" y="4206240"/>
            <a:ext cx="1554480" cy="502920"/>
          </a:xfrm>
          <a:prstGeom prst="roundRect">
            <a:avLst>
              <a:gd name="adj" fmla="val 18182"/>
            </a:avLst>
          </a:prstGeom>
          <a:solidFill>
            <a:srgbClr val="00A6A6">
              <a:alpha val="97000"/>
            </a:srgbClr>
          </a:solidFill>
          <a:ln w="12700">
            <a:solidFill>
              <a:srgbClr val="00A6A6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" name="Text 8"/>
          <p:cNvSpPr/>
          <p:nvPr/>
        </p:nvSpPr>
        <p:spPr>
          <a:xfrm>
            <a:off x="2743200" y="43434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安定通信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526280" y="4206240"/>
            <a:ext cx="1463040" cy="502920"/>
          </a:xfrm>
          <a:prstGeom prst="roundRect">
            <a:avLst>
              <a:gd name="adj" fmla="val 18182"/>
            </a:avLst>
          </a:prstGeom>
          <a:solidFill>
            <a:srgbClr val="0067B8">
              <a:alpha val="97000"/>
            </a:srgbClr>
          </a:solidFill>
          <a:ln w="12700">
            <a:solidFill>
              <a:srgbClr val="0067B8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0"/>
          <p:cNvSpPr/>
          <p:nvPr/>
        </p:nvSpPr>
        <p:spPr>
          <a:xfrm>
            <a:off x="4572000" y="434340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EMI対策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263640" y="4206240"/>
            <a:ext cx="1828800" cy="502920"/>
          </a:xfrm>
          <a:prstGeom prst="roundRect">
            <a:avLst>
              <a:gd name="adj" fmla="val 18182"/>
            </a:avLst>
          </a:prstGeom>
          <a:solidFill>
            <a:srgbClr val="00A6A6">
              <a:alpha val="97000"/>
            </a:srgbClr>
          </a:solidFill>
          <a:ln w="12700">
            <a:solidFill>
              <a:srgbClr val="00A6A6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2"/>
          <p:cNvSpPr/>
          <p:nvPr/>
        </p:nvSpPr>
        <p:spPr>
          <a:xfrm>
            <a:off x="6309360" y="4343400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カスタム対応</a:t>
            </a:r>
            <a:endParaRPr lang="en-US" sz="1800" dirty="0"/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CCA95CEA-0A2B-8244-6FC5-170618E02EEA}"/>
              </a:ext>
            </a:extLst>
          </p:cNvPr>
          <p:cNvSpPr/>
          <p:nvPr/>
        </p:nvSpPr>
        <p:spPr>
          <a:xfrm>
            <a:off x="8994710" y="6330198"/>
            <a:ext cx="307910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sz="2400" dirty="0">
                <a:solidFill>
                  <a:srgbClr val="EAF4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アスニクス株式会社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13201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>
            <a:off x="0" y="513201"/>
            <a:ext cx="12191695" cy="868680"/>
          </a:xfrm>
          <a:prstGeom prst="rect">
            <a:avLst/>
          </a:prstGeom>
          <a:solidFill>
            <a:srgbClr val="EAF4FF"/>
          </a:solidFill>
          <a:ln w="12700">
            <a:solidFill>
              <a:srgbClr val="EAF4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-7315" y="0"/>
            <a:ext cx="137160" cy="685800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4"/>
          <p:cNvSpPr/>
          <p:nvPr/>
        </p:nvSpPr>
        <p:spPr>
          <a:xfrm>
            <a:off x="457200" y="878961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産業機器に求められること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731520" y="1747641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限られた実装スペースで、通信品質と信頼性を確保。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731520" y="2662041"/>
            <a:ext cx="347472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9" name="Shape 7"/>
          <p:cNvSpPr/>
          <p:nvPr/>
        </p:nvSpPr>
        <p:spPr>
          <a:xfrm>
            <a:off x="731520" y="2662041"/>
            <a:ext cx="3474720" cy="50292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Text 8"/>
          <p:cNvSpPr/>
          <p:nvPr/>
        </p:nvSpPr>
        <p:spPr>
          <a:xfrm>
            <a:off x="868680" y="2790057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課題 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60120" y="3411849"/>
            <a:ext cx="3017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実装スペース不足</a:t>
            </a:r>
            <a:endParaRPr lang="en-US" sz="2500" dirty="0"/>
          </a:p>
        </p:txBody>
      </p:sp>
      <p:sp>
        <p:nvSpPr>
          <p:cNvPr id="12" name="Shape 10"/>
          <p:cNvSpPr/>
          <p:nvPr/>
        </p:nvSpPr>
        <p:spPr>
          <a:xfrm>
            <a:off x="4389120" y="2662041"/>
            <a:ext cx="347472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3" name="Shape 11"/>
          <p:cNvSpPr/>
          <p:nvPr/>
        </p:nvSpPr>
        <p:spPr>
          <a:xfrm>
            <a:off x="4389120" y="2662041"/>
            <a:ext cx="3474720" cy="50292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4526280" y="2790057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課題 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617720" y="3411849"/>
            <a:ext cx="3017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通信品質の確保</a:t>
            </a:r>
            <a:endParaRPr lang="en-US" sz="2500" dirty="0"/>
          </a:p>
        </p:txBody>
      </p:sp>
      <p:sp>
        <p:nvSpPr>
          <p:cNvPr id="16" name="Shape 14"/>
          <p:cNvSpPr/>
          <p:nvPr/>
        </p:nvSpPr>
        <p:spPr>
          <a:xfrm>
            <a:off x="8046720" y="2662041"/>
            <a:ext cx="347472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7" name="Shape 15"/>
          <p:cNvSpPr/>
          <p:nvPr/>
        </p:nvSpPr>
        <p:spPr>
          <a:xfrm>
            <a:off x="8046720" y="2662041"/>
            <a:ext cx="3474720" cy="50292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6"/>
          <p:cNvSpPr/>
          <p:nvPr/>
        </p:nvSpPr>
        <p:spPr>
          <a:xfrm>
            <a:off x="8183880" y="2790057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課題 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275320" y="3411849"/>
            <a:ext cx="3017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設計自由度の向上</a:t>
            </a:r>
            <a:endParaRPr lang="en-US" sz="2500" dirty="0"/>
          </a:p>
        </p:txBody>
      </p:sp>
      <p:sp>
        <p:nvSpPr>
          <p:cNvPr id="20" name="Shape 18"/>
          <p:cNvSpPr/>
          <p:nvPr/>
        </p:nvSpPr>
        <p:spPr>
          <a:xfrm>
            <a:off x="1051560" y="5057770"/>
            <a:ext cx="10058400" cy="1124711"/>
          </a:xfrm>
          <a:prstGeom prst="roundRect">
            <a:avLst>
              <a:gd name="adj" fmla="val 11765"/>
            </a:avLst>
          </a:prstGeom>
          <a:solidFill>
            <a:srgbClr val="EAF4FF"/>
          </a:solidFill>
          <a:ln w="12700">
            <a:solidFill>
              <a:srgbClr val="C9E2F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1325880" y="5149209"/>
            <a:ext cx="9509760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ctr">
              <a:buNone/>
            </a:pPr>
            <a:endParaRPr lang="en-US" sz="2500" b="1" dirty="0">
              <a:solidFill>
                <a:srgbClr val="0067B8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2500" b="1" dirty="0">
                <a:solidFill>
                  <a:srgbClr val="0067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MINI I/Oが小型化ニーズに対応</a:t>
            </a:r>
            <a:endParaRPr lang="en-US" sz="2500" dirty="0"/>
          </a:p>
        </p:txBody>
      </p:sp>
      <p:sp>
        <p:nvSpPr>
          <p:cNvPr id="22" name="Shape 20"/>
          <p:cNvSpPr/>
          <p:nvPr/>
        </p:nvSpPr>
        <p:spPr>
          <a:xfrm>
            <a:off x="502920" y="7023729"/>
            <a:ext cx="1106424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3" name="Text 21"/>
          <p:cNvSpPr/>
          <p:nvPr/>
        </p:nvSpPr>
        <p:spPr>
          <a:xfrm>
            <a:off x="11201400" y="7115169"/>
            <a:ext cx="502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EAF4FF"/>
          </a:solidFill>
          <a:ln w="12700">
            <a:solidFill>
              <a:srgbClr val="EAF4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4"/>
          <p:cNvSpPr/>
          <p:nvPr/>
        </p:nvSpPr>
        <p:spPr>
          <a:xfrm>
            <a:off x="457200" y="36576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RJ45とMINI I/Oの比較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777240" y="1417320"/>
            <a:ext cx="2103120" cy="713232"/>
          </a:xfrm>
          <a:prstGeom prst="rect">
            <a:avLst/>
          </a:prstGeom>
          <a:solidFill>
            <a:srgbClr val="003B5C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8" name="Text 6"/>
          <p:cNvSpPr/>
          <p:nvPr/>
        </p:nvSpPr>
        <p:spPr>
          <a:xfrm>
            <a:off x="822960" y="1600200"/>
            <a:ext cx="201168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比較項目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2880360" y="1417320"/>
            <a:ext cx="4114800" cy="713232"/>
          </a:xfrm>
          <a:prstGeom prst="rect">
            <a:avLst/>
          </a:prstGeom>
          <a:solidFill>
            <a:srgbClr val="003B5C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Text 8"/>
          <p:cNvSpPr/>
          <p:nvPr/>
        </p:nvSpPr>
        <p:spPr>
          <a:xfrm>
            <a:off x="2926080" y="1600200"/>
            <a:ext cx="402336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RJ45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995160" y="1417320"/>
            <a:ext cx="4114800" cy="713232"/>
          </a:xfrm>
          <a:prstGeom prst="rect">
            <a:avLst/>
          </a:prstGeom>
          <a:solidFill>
            <a:srgbClr val="0067B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040880" y="1600200"/>
            <a:ext cx="402336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MINI I/O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777240" y="2130552"/>
            <a:ext cx="2103120" cy="9875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868680" y="2423160"/>
            <a:ext cx="19202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サイズ</a:t>
            </a:r>
            <a:endParaRPr lang="en-US" sz="2500" dirty="0"/>
          </a:p>
        </p:txBody>
      </p:sp>
      <p:sp>
        <p:nvSpPr>
          <p:cNvPr id="15" name="Shape 13"/>
          <p:cNvSpPr/>
          <p:nvPr/>
        </p:nvSpPr>
        <p:spPr>
          <a:xfrm>
            <a:off x="2880360" y="2130552"/>
            <a:ext cx="4114800" cy="9875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2971800" y="2423160"/>
            <a:ext cx="393192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汎用LAN</a:t>
            </a:r>
            <a:endParaRPr lang="en-US" sz="2500" dirty="0"/>
          </a:p>
        </p:txBody>
      </p:sp>
      <p:sp>
        <p:nvSpPr>
          <p:cNvPr id="17" name="Shape 15"/>
          <p:cNvSpPr/>
          <p:nvPr/>
        </p:nvSpPr>
        <p:spPr>
          <a:xfrm>
            <a:off x="6995160" y="2130552"/>
            <a:ext cx="4114800" cy="9875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6"/>
          <p:cNvSpPr/>
          <p:nvPr/>
        </p:nvSpPr>
        <p:spPr>
          <a:xfrm>
            <a:off x="7086600" y="2423160"/>
            <a:ext cx="393192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省スペース</a:t>
            </a:r>
            <a:endParaRPr lang="en-US" sz="2500" dirty="0"/>
          </a:p>
        </p:txBody>
      </p:sp>
      <p:sp>
        <p:nvSpPr>
          <p:cNvPr id="19" name="Shape 17"/>
          <p:cNvSpPr/>
          <p:nvPr/>
        </p:nvSpPr>
        <p:spPr>
          <a:xfrm>
            <a:off x="777240" y="3118104"/>
            <a:ext cx="2103120" cy="987552"/>
          </a:xfrm>
          <a:prstGeom prst="rect">
            <a:avLst/>
          </a:prstGeom>
          <a:solidFill>
            <a:srgbClr val="F8FBFE"/>
          </a:solidFill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868680" y="3410712"/>
            <a:ext cx="19202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設計自由度</a:t>
            </a:r>
            <a:endParaRPr lang="en-US" sz="2500" dirty="0"/>
          </a:p>
        </p:txBody>
      </p:sp>
      <p:sp>
        <p:nvSpPr>
          <p:cNvPr id="21" name="Shape 19"/>
          <p:cNvSpPr/>
          <p:nvPr/>
        </p:nvSpPr>
        <p:spPr>
          <a:xfrm>
            <a:off x="2880360" y="3118104"/>
            <a:ext cx="4114800" cy="987552"/>
          </a:xfrm>
          <a:prstGeom prst="rect">
            <a:avLst/>
          </a:prstGeom>
          <a:solidFill>
            <a:srgbClr val="F8FBFE"/>
          </a:solidFill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2" name="Text 20"/>
          <p:cNvSpPr/>
          <p:nvPr/>
        </p:nvSpPr>
        <p:spPr>
          <a:xfrm>
            <a:off x="2971800" y="3410712"/>
            <a:ext cx="393192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制約あり</a:t>
            </a:r>
            <a:endParaRPr lang="en-US" sz="2500" dirty="0"/>
          </a:p>
        </p:txBody>
      </p:sp>
      <p:sp>
        <p:nvSpPr>
          <p:cNvPr id="23" name="Shape 21"/>
          <p:cNvSpPr/>
          <p:nvPr/>
        </p:nvSpPr>
        <p:spPr>
          <a:xfrm>
            <a:off x="6995160" y="3118104"/>
            <a:ext cx="4114800" cy="987552"/>
          </a:xfrm>
          <a:prstGeom prst="rect">
            <a:avLst/>
          </a:prstGeom>
          <a:solidFill>
            <a:srgbClr val="F8FBFE"/>
          </a:solidFill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4" name="Text 22"/>
          <p:cNvSpPr/>
          <p:nvPr/>
        </p:nvSpPr>
        <p:spPr>
          <a:xfrm>
            <a:off x="7086600" y="3410712"/>
            <a:ext cx="393192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高密度実装</a:t>
            </a:r>
            <a:endParaRPr lang="en-US" sz="2500" dirty="0"/>
          </a:p>
        </p:txBody>
      </p:sp>
      <p:sp>
        <p:nvSpPr>
          <p:cNvPr id="25" name="Shape 23"/>
          <p:cNvSpPr/>
          <p:nvPr/>
        </p:nvSpPr>
        <p:spPr>
          <a:xfrm>
            <a:off x="777240" y="4105656"/>
            <a:ext cx="2103120" cy="9875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6" name="Text 24"/>
          <p:cNvSpPr/>
          <p:nvPr/>
        </p:nvSpPr>
        <p:spPr>
          <a:xfrm>
            <a:off x="868680" y="4398264"/>
            <a:ext cx="19202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提案軸</a:t>
            </a:r>
            <a:endParaRPr lang="en-US" sz="2500" dirty="0"/>
          </a:p>
        </p:txBody>
      </p:sp>
      <p:sp>
        <p:nvSpPr>
          <p:cNvPr id="27" name="Shape 25"/>
          <p:cNvSpPr/>
          <p:nvPr/>
        </p:nvSpPr>
        <p:spPr>
          <a:xfrm>
            <a:off x="2880360" y="4105656"/>
            <a:ext cx="4114800" cy="9875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8" name="Text 26"/>
          <p:cNvSpPr/>
          <p:nvPr/>
        </p:nvSpPr>
        <p:spPr>
          <a:xfrm>
            <a:off x="2971800" y="4398264"/>
            <a:ext cx="393192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既存設計</a:t>
            </a:r>
            <a:endParaRPr lang="en-US" sz="2500" dirty="0"/>
          </a:p>
        </p:txBody>
      </p:sp>
      <p:sp>
        <p:nvSpPr>
          <p:cNvPr id="29" name="Shape 27"/>
          <p:cNvSpPr/>
          <p:nvPr/>
        </p:nvSpPr>
        <p:spPr>
          <a:xfrm>
            <a:off x="6995160" y="4105656"/>
            <a:ext cx="4114800" cy="9875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0" name="Text 28"/>
          <p:cNvSpPr/>
          <p:nvPr/>
        </p:nvSpPr>
        <p:spPr>
          <a:xfrm>
            <a:off x="7086600" y="4398264"/>
            <a:ext cx="393192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小型化対応</a:t>
            </a:r>
            <a:endParaRPr lang="en-US" sz="2500" dirty="0"/>
          </a:p>
        </p:txBody>
      </p:sp>
      <p:sp>
        <p:nvSpPr>
          <p:cNvPr id="31" name="Shape 29"/>
          <p:cNvSpPr/>
          <p:nvPr/>
        </p:nvSpPr>
        <p:spPr>
          <a:xfrm>
            <a:off x="914400" y="5349240"/>
            <a:ext cx="10149840" cy="594360"/>
          </a:xfrm>
          <a:prstGeom prst="roundRect">
            <a:avLst>
              <a:gd name="adj" fmla="val 12308"/>
            </a:avLst>
          </a:prstGeom>
          <a:solidFill>
            <a:srgbClr val="E8F8F6"/>
          </a:solidFill>
          <a:ln w="12700">
            <a:solidFill>
              <a:srgbClr val="BDEBE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2" name="Text 30"/>
          <p:cNvSpPr/>
          <p:nvPr/>
        </p:nvSpPr>
        <p:spPr>
          <a:xfrm>
            <a:off x="1097280" y="5532120"/>
            <a:ext cx="9784080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小型化と信頼性を両立</a:t>
            </a:r>
            <a:endParaRPr lang="en-US" sz="2500" dirty="0"/>
          </a:p>
        </p:txBody>
      </p:sp>
      <p:sp>
        <p:nvSpPr>
          <p:cNvPr id="33" name="Shape 31"/>
          <p:cNvSpPr/>
          <p:nvPr/>
        </p:nvSpPr>
        <p:spPr>
          <a:xfrm>
            <a:off x="502920" y="6510528"/>
            <a:ext cx="1106424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4" name="Text 32"/>
          <p:cNvSpPr/>
          <p:nvPr/>
        </p:nvSpPr>
        <p:spPr>
          <a:xfrm>
            <a:off x="11201400" y="6601968"/>
            <a:ext cx="502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EAF4FF"/>
          </a:solidFill>
          <a:ln w="12700">
            <a:solidFill>
              <a:srgbClr val="EAF4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4"/>
          <p:cNvSpPr/>
          <p:nvPr/>
        </p:nvSpPr>
        <p:spPr>
          <a:xfrm>
            <a:off x="457200" y="36576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コネクタ形状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731520" y="1188720"/>
            <a:ext cx="1078992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Dタイプ / Uタイプを用途に合わせて選定。</a:t>
            </a:r>
            <a:endParaRPr lang="en-US" sz="25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91640" y="1833372"/>
            <a:ext cx="3291840" cy="1965960"/>
          </a:xfrm>
          <a:prstGeom prst="rect">
            <a:avLst/>
          </a:prstGeom>
        </p:spPr>
      </p:pic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91680" y="1833372"/>
            <a:ext cx="3291840" cy="196596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777240" y="4251960"/>
            <a:ext cx="51206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7"/>
          <p:cNvSpPr/>
          <p:nvPr/>
        </p:nvSpPr>
        <p:spPr>
          <a:xfrm>
            <a:off x="777240" y="4251960"/>
            <a:ext cx="5120640" cy="50292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2" name="Text 8"/>
          <p:cNvSpPr/>
          <p:nvPr/>
        </p:nvSpPr>
        <p:spPr>
          <a:xfrm>
            <a:off x="914400" y="4379976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Dタイプ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1005840" y="5001768"/>
            <a:ext cx="46634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位置決めしやすい</a:t>
            </a:r>
            <a:endParaRPr lang="en-US" sz="2500" dirty="0"/>
          </a:p>
        </p:txBody>
      </p:sp>
      <p:sp>
        <p:nvSpPr>
          <p:cNvPr id="14" name="Shape 10"/>
          <p:cNvSpPr/>
          <p:nvPr/>
        </p:nvSpPr>
        <p:spPr>
          <a:xfrm>
            <a:off x="6263640" y="4251960"/>
            <a:ext cx="51206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5" name="Shape 11"/>
          <p:cNvSpPr/>
          <p:nvPr/>
        </p:nvSpPr>
        <p:spPr>
          <a:xfrm>
            <a:off x="6263640" y="4251960"/>
            <a:ext cx="5120640" cy="50292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2"/>
          <p:cNvSpPr/>
          <p:nvPr/>
        </p:nvSpPr>
        <p:spPr>
          <a:xfrm>
            <a:off x="6400800" y="4379976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Uタイプ</a:t>
            </a:r>
            <a:endParaRPr lang="en-US" sz="2000" dirty="0"/>
          </a:p>
        </p:txBody>
      </p:sp>
      <p:sp>
        <p:nvSpPr>
          <p:cNvPr id="17" name="Text 13"/>
          <p:cNvSpPr/>
          <p:nvPr/>
        </p:nvSpPr>
        <p:spPr>
          <a:xfrm>
            <a:off x="6492240" y="5001768"/>
            <a:ext cx="46634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組み合わせ用途向け</a:t>
            </a:r>
            <a:endParaRPr lang="en-US" sz="2500" dirty="0"/>
          </a:p>
        </p:txBody>
      </p:sp>
      <p:sp>
        <p:nvSpPr>
          <p:cNvPr id="18" name="Shape 14"/>
          <p:cNvSpPr/>
          <p:nvPr/>
        </p:nvSpPr>
        <p:spPr>
          <a:xfrm>
            <a:off x="502920" y="6510528"/>
            <a:ext cx="1106424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5"/>
          <p:cNvSpPr/>
          <p:nvPr/>
        </p:nvSpPr>
        <p:spPr>
          <a:xfrm>
            <a:off x="11201400" y="6601968"/>
            <a:ext cx="502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EAF4FF"/>
          </a:solidFill>
          <a:ln w="12700">
            <a:solidFill>
              <a:srgbClr val="EAF4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4"/>
          <p:cNvSpPr/>
          <p:nvPr/>
        </p:nvSpPr>
        <p:spPr>
          <a:xfrm>
            <a:off x="457200" y="36576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5つのポイント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594360" y="1261872"/>
            <a:ext cx="617220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pic>
        <p:nvPicPr>
          <p:cNvPr id="8" name="Image 0" descr="/mnt/data/pptx_src3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1298449"/>
            <a:ext cx="5852160" cy="38954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7178040" y="1298448"/>
            <a:ext cx="4389120" cy="621792"/>
          </a:xfrm>
          <a:prstGeom prst="roundRect">
            <a:avLst>
              <a:gd name="adj" fmla="val 8824"/>
            </a:avLst>
          </a:prstGeom>
          <a:solidFill>
            <a:srgbClr val="F5FAFF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" name="Text 8"/>
          <p:cNvSpPr/>
          <p:nvPr/>
        </p:nvSpPr>
        <p:spPr>
          <a:xfrm>
            <a:off x="7360920" y="1508760"/>
            <a:ext cx="53035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7787640" y="1463040"/>
            <a:ext cx="3246120" cy="2103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コンパクト設計</a:t>
            </a:r>
            <a:endParaRPr lang="en-US" sz="2400" dirty="0"/>
          </a:p>
        </p:txBody>
      </p:sp>
      <p:sp>
        <p:nvSpPr>
          <p:cNvPr id="13" name="Shape 10"/>
          <p:cNvSpPr/>
          <p:nvPr/>
        </p:nvSpPr>
        <p:spPr>
          <a:xfrm>
            <a:off x="7178040" y="2103120"/>
            <a:ext cx="4389120" cy="621792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3"/>
          <p:cNvSpPr/>
          <p:nvPr/>
        </p:nvSpPr>
        <p:spPr>
          <a:xfrm>
            <a:off x="7787640" y="2267712"/>
            <a:ext cx="3246120" cy="2103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EMI対策</a:t>
            </a:r>
            <a:endParaRPr lang="en-US" sz="2400" dirty="0"/>
          </a:p>
        </p:txBody>
      </p:sp>
      <p:sp>
        <p:nvSpPr>
          <p:cNvPr id="17" name="Shape 14"/>
          <p:cNvSpPr/>
          <p:nvPr/>
        </p:nvSpPr>
        <p:spPr>
          <a:xfrm>
            <a:off x="7178040" y="2907792"/>
            <a:ext cx="4389120" cy="621792"/>
          </a:xfrm>
          <a:prstGeom prst="roundRect">
            <a:avLst>
              <a:gd name="adj" fmla="val 8824"/>
            </a:avLst>
          </a:prstGeom>
          <a:solidFill>
            <a:srgbClr val="F5FAFF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7"/>
          <p:cNvSpPr/>
          <p:nvPr/>
        </p:nvSpPr>
        <p:spPr>
          <a:xfrm>
            <a:off x="7787640" y="3072384"/>
            <a:ext cx="3246120" cy="2103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安定通信</a:t>
            </a:r>
            <a:endParaRPr lang="en-US" sz="2400" dirty="0"/>
          </a:p>
        </p:txBody>
      </p:sp>
      <p:sp>
        <p:nvSpPr>
          <p:cNvPr id="21" name="Shape 18"/>
          <p:cNvSpPr/>
          <p:nvPr/>
        </p:nvSpPr>
        <p:spPr>
          <a:xfrm>
            <a:off x="7178040" y="3712464"/>
            <a:ext cx="4389120" cy="621792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3" name="Text 20"/>
          <p:cNvSpPr/>
          <p:nvPr/>
        </p:nvSpPr>
        <p:spPr>
          <a:xfrm>
            <a:off x="7360920" y="3922776"/>
            <a:ext cx="53035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7787640" y="3877056"/>
            <a:ext cx="3246120" cy="2103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耐振動性</a:t>
            </a:r>
            <a:endParaRPr lang="en-US" sz="2400" dirty="0"/>
          </a:p>
        </p:txBody>
      </p:sp>
      <p:sp>
        <p:nvSpPr>
          <p:cNvPr id="25" name="Shape 22"/>
          <p:cNvSpPr/>
          <p:nvPr/>
        </p:nvSpPr>
        <p:spPr>
          <a:xfrm>
            <a:off x="7178040" y="4517136"/>
            <a:ext cx="4389120" cy="621792"/>
          </a:xfrm>
          <a:prstGeom prst="roundRect">
            <a:avLst>
              <a:gd name="adj" fmla="val 8824"/>
            </a:avLst>
          </a:prstGeom>
          <a:solidFill>
            <a:srgbClr val="F5FAFF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7" name="Text 24"/>
          <p:cNvSpPr/>
          <p:nvPr/>
        </p:nvSpPr>
        <p:spPr>
          <a:xfrm>
            <a:off x="7360920" y="4727448"/>
            <a:ext cx="53035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7787640" y="4681728"/>
            <a:ext cx="3246120" cy="2103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長寿命・信頼性</a:t>
            </a:r>
            <a:endParaRPr lang="en-US" sz="2400" dirty="0"/>
          </a:p>
        </p:txBody>
      </p:sp>
      <p:sp>
        <p:nvSpPr>
          <p:cNvPr id="29" name="Shape 26"/>
          <p:cNvSpPr/>
          <p:nvPr/>
        </p:nvSpPr>
        <p:spPr>
          <a:xfrm>
            <a:off x="502920" y="6510528"/>
            <a:ext cx="1106424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0" name="Text 27"/>
          <p:cNvSpPr/>
          <p:nvPr/>
        </p:nvSpPr>
        <p:spPr>
          <a:xfrm>
            <a:off x="11201400" y="6601968"/>
            <a:ext cx="502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EAF4FF"/>
          </a:solidFill>
          <a:ln w="12700">
            <a:solidFill>
              <a:srgbClr val="EAF4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4"/>
          <p:cNvSpPr/>
          <p:nvPr/>
        </p:nvSpPr>
        <p:spPr>
          <a:xfrm>
            <a:off x="457200" y="36576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主な用途</a:t>
            </a:r>
            <a:endParaRPr lang="en-US" sz="3800" dirty="0"/>
          </a:p>
        </p:txBody>
      </p:sp>
      <p:pic>
        <p:nvPicPr>
          <p:cNvPr id="7" name="Image 0" descr="/mnt/data/pptx_src3/ppt/media/image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260" y="950976"/>
            <a:ext cx="8793480" cy="182356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85800" y="2999232"/>
            <a:ext cx="256032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9" name="Shape 6"/>
          <p:cNvSpPr/>
          <p:nvPr/>
        </p:nvSpPr>
        <p:spPr>
          <a:xfrm>
            <a:off x="685800" y="2999232"/>
            <a:ext cx="2560320" cy="50292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Text 7"/>
          <p:cNvSpPr/>
          <p:nvPr/>
        </p:nvSpPr>
        <p:spPr>
          <a:xfrm>
            <a:off x="822960" y="312724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FA・産業機器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14400" y="3749040"/>
            <a:ext cx="21031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制御機器</a:t>
            </a:r>
            <a:endParaRPr lang="en-US" sz="2500" dirty="0"/>
          </a:p>
        </p:txBody>
      </p:sp>
      <p:sp>
        <p:nvSpPr>
          <p:cNvPr id="12" name="Shape 9"/>
          <p:cNvSpPr/>
          <p:nvPr/>
        </p:nvSpPr>
        <p:spPr>
          <a:xfrm>
            <a:off x="3520440" y="2999232"/>
            <a:ext cx="256032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3" name="Shape 10"/>
          <p:cNvSpPr/>
          <p:nvPr/>
        </p:nvSpPr>
        <p:spPr>
          <a:xfrm>
            <a:off x="3520440" y="2999232"/>
            <a:ext cx="2560320" cy="50292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1"/>
          <p:cNvSpPr/>
          <p:nvPr/>
        </p:nvSpPr>
        <p:spPr>
          <a:xfrm>
            <a:off x="3657600" y="312724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ロボット・搬送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3749040" y="3749040"/>
            <a:ext cx="21031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AGV / AMR</a:t>
            </a:r>
            <a:endParaRPr lang="en-US" sz="2500" dirty="0"/>
          </a:p>
        </p:txBody>
      </p:sp>
      <p:sp>
        <p:nvSpPr>
          <p:cNvPr id="16" name="Shape 13"/>
          <p:cNvSpPr/>
          <p:nvPr/>
        </p:nvSpPr>
        <p:spPr>
          <a:xfrm>
            <a:off x="6355080" y="2999232"/>
            <a:ext cx="256032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7" name="Shape 14"/>
          <p:cNvSpPr/>
          <p:nvPr/>
        </p:nvSpPr>
        <p:spPr>
          <a:xfrm>
            <a:off x="6355080" y="2999232"/>
            <a:ext cx="2560320" cy="50292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5"/>
          <p:cNvSpPr/>
          <p:nvPr/>
        </p:nvSpPr>
        <p:spPr>
          <a:xfrm>
            <a:off x="6492240" y="312724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医療・検査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6583680" y="3749040"/>
            <a:ext cx="21031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医療機器</a:t>
            </a:r>
            <a:endParaRPr lang="en-US" sz="2500" dirty="0"/>
          </a:p>
        </p:txBody>
      </p:sp>
      <p:sp>
        <p:nvSpPr>
          <p:cNvPr id="20" name="Shape 17"/>
          <p:cNvSpPr/>
          <p:nvPr/>
        </p:nvSpPr>
        <p:spPr>
          <a:xfrm>
            <a:off x="9189720" y="2999232"/>
            <a:ext cx="256032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1" name="Shape 18"/>
          <p:cNvSpPr/>
          <p:nvPr/>
        </p:nvSpPr>
        <p:spPr>
          <a:xfrm>
            <a:off x="9189720" y="2999232"/>
            <a:ext cx="2560320" cy="50292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2" name="Text 19"/>
          <p:cNvSpPr/>
          <p:nvPr/>
        </p:nvSpPr>
        <p:spPr>
          <a:xfrm>
            <a:off x="9326880" y="312724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通信・エネルギー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9418320" y="3749040"/>
            <a:ext cx="21031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通信機器</a:t>
            </a:r>
            <a:endParaRPr lang="en-US" sz="2500" dirty="0"/>
          </a:p>
        </p:txBody>
      </p:sp>
      <p:sp>
        <p:nvSpPr>
          <p:cNvPr id="24" name="Shape 21"/>
          <p:cNvSpPr/>
          <p:nvPr/>
        </p:nvSpPr>
        <p:spPr>
          <a:xfrm>
            <a:off x="1005840" y="5349240"/>
            <a:ext cx="10149840" cy="594360"/>
          </a:xfrm>
          <a:prstGeom prst="roundRect">
            <a:avLst>
              <a:gd name="adj" fmla="val 12308"/>
            </a:avLst>
          </a:prstGeom>
          <a:solidFill>
            <a:srgbClr val="E8F8F6"/>
          </a:solidFill>
          <a:ln w="12700">
            <a:solidFill>
              <a:srgbClr val="BDEBE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5" name="Text 22"/>
          <p:cNvSpPr/>
          <p:nvPr/>
        </p:nvSpPr>
        <p:spPr>
          <a:xfrm>
            <a:off x="1188720" y="5522976"/>
            <a:ext cx="978408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高信頼・省スペース分野に最適</a:t>
            </a:r>
            <a:endParaRPr lang="en-US" sz="2500" dirty="0"/>
          </a:p>
        </p:txBody>
      </p:sp>
      <p:sp>
        <p:nvSpPr>
          <p:cNvPr id="26" name="Shape 23"/>
          <p:cNvSpPr/>
          <p:nvPr/>
        </p:nvSpPr>
        <p:spPr>
          <a:xfrm>
            <a:off x="502920" y="6510528"/>
            <a:ext cx="1106424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7" name="Text 24"/>
          <p:cNvSpPr/>
          <p:nvPr/>
        </p:nvSpPr>
        <p:spPr>
          <a:xfrm>
            <a:off x="11201400" y="6601968"/>
            <a:ext cx="502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EAF4FF"/>
          </a:solidFill>
          <a:ln w="12700">
            <a:solidFill>
              <a:srgbClr val="EAF4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4"/>
          <p:cNvSpPr/>
          <p:nvPr/>
        </p:nvSpPr>
        <p:spPr>
          <a:xfrm>
            <a:off x="457200" y="36576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カスタム対応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777240" y="1170432"/>
            <a:ext cx="1051560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お客様仕様に合わせた提案が可能。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777240" y="1965960"/>
            <a:ext cx="507492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9" name="Shape 7"/>
          <p:cNvSpPr/>
          <p:nvPr/>
        </p:nvSpPr>
        <p:spPr>
          <a:xfrm>
            <a:off x="777240" y="1965960"/>
            <a:ext cx="5074920" cy="50292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Text 8"/>
          <p:cNvSpPr/>
          <p:nvPr/>
        </p:nvSpPr>
        <p:spPr>
          <a:xfrm>
            <a:off x="914400" y="2093976"/>
            <a:ext cx="4800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ケーブル長変更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05840" y="2715768"/>
            <a:ext cx="46177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長さ調整</a:t>
            </a:r>
            <a:endParaRPr lang="en-US" sz="2500" dirty="0"/>
          </a:p>
        </p:txBody>
      </p:sp>
      <p:sp>
        <p:nvSpPr>
          <p:cNvPr id="12" name="Shape 10"/>
          <p:cNvSpPr/>
          <p:nvPr/>
        </p:nvSpPr>
        <p:spPr>
          <a:xfrm>
            <a:off x="6309360" y="1965960"/>
            <a:ext cx="507492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3" name="Shape 11"/>
          <p:cNvSpPr/>
          <p:nvPr/>
        </p:nvSpPr>
        <p:spPr>
          <a:xfrm>
            <a:off x="6309360" y="1965960"/>
            <a:ext cx="5074920" cy="50292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6446520" y="2093976"/>
            <a:ext cx="4800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コネクタ変更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537960" y="2715768"/>
            <a:ext cx="46177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組み合わせ対応</a:t>
            </a:r>
            <a:endParaRPr lang="en-US" sz="2500" dirty="0"/>
          </a:p>
        </p:txBody>
      </p:sp>
      <p:sp>
        <p:nvSpPr>
          <p:cNvPr id="16" name="Shape 14"/>
          <p:cNvSpPr/>
          <p:nvPr/>
        </p:nvSpPr>
        <p:spPr>
          <a:xfrm>
            <a:off x="777240" y="3474720"/>
            <a:ext cx="507492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7" name="Shape 15"/>
          <p:cNvSpPr/>
          <p:nvPr/>
        </p:nvSpPr>
        <p:spPr>
          <a:xfrm>
            <a:off x="777240" y="3474720"/>
            <a:ext cx="5074920" cy="50292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6"/>
          <p:cNvSpPr/>
          <p:nvPr/>
        </p:nvSpPr>
        <p:spPr>
          <a:xfrm>
            <a:off x="914400" y="3602736"/>
            <a:ext cx="4800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ハーネス加工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005840" y="4224528"/>
            <a:ext cx="46177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組立性向上</a:t>
            </a:r>
            <a:endParaRPr lang="en-US" sz="2500" dirty="0"/>
          </a:p>
        </p:txBody>
      </p:sp>
      <p:sp>
        <p:nvSpPr>
          <p:cNvPr id="20" name="Shape 18"/>
          <p:cNvSpPr/>
          <p:nvPr/>
        </p:nvSpPr>
        <p:spPr>
          <a:xfrm>
            <a:off x="6309360" y="3474720"/>
            <a:ext cx="507492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1" name="Shape 19"/>
          <p:cNvSpPr/>
          <p:nvPr/>
        </p:nvSpPr>
        <p:spPr>
          <a:xfrm>
            <a:off x="6309360" y="3474720"/>
            <a:ext cx="5074920" cy="50292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2" name="Text 20"/>
          <p:cNvSpPr/>
          <p:nvPr/>
        </p:nvSpPr>
        <p:spPr>
          <a:xfrm>
            <a:off x="6446520" y="3602736"/>
            <a:ext cx="4800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専用アセンブリ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537960" y="4224528"/>
            <a:ext cx="46177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特殊要求対応</a:t>
            </a:r>
            <a:endParaRPr lang="en-US" sz="2500" dirty="0"/>
          </a:p>
        </p:txBody>
      </p:sp>
      <p:sp>
        <p:nvSpPr>
          <p:cNvPr id="24" name="Shape 22"/>
          <p:cNvSpPr/>
          <p:nvPr/>
        </p:nvSpPr>
        <p:spPr>
          <a:xfrm>
            <a:off x="1051560" y="5285232"/>
            <a:ext cx="10104120" cy="658368"/>
          </a:xfrm>
          <a:prstGeom prst="roundRect">
            <a:avLst>
              <a:gd name="adj" fmla="val 11111"/>
            </a:avLst>
          </a:prstGeom>
          <a:solidFill>
            <a:srgbClr val="FFF7E6"/>
          </a:solidFill>
          <a:ln w="12700">
            <a:solidFill>
              <a:srgbClr val="FCD79E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5" name="Text 23"/>
          <p:cNvSpPr/>
          <p:nvPr/>
        </p:nvSpPr>
        <p:spPr>
          <a:xfrm>
            <a:off x="1234440" y="5486400"/>
            <a:ext cx="973836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59E0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試作から量産まで相談可能</a:t>
            </a:r>
            <a:endParaRPr lang="en-US" sz="2500" dirty="0"/>
          </a:p>
        </p:txBody>
      </p:sp>
      <p:sp>
        <p:nvSpPr>
          <p:cNvPr id="26" name="Shape 24"/>
          <p:cNvSpPr/>
          <p:nvPr/>
        </p:nvSpPr>
        <p:spPr>
          <a:xfrm>
            <a:off x="502920" y="6510528"/>
            <a:ext cx="1106424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7" name="Text 25"/>
          <p:cNvSpPr/>
          <p:nvPr/>
        </p:nvSpPr>
        <p:spPr>
          <a:xfrm>
            <a:off x="11201400" y="6601968"/>
            <a:ext cx="502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EAF4FF"/>
          </a:solidFill>
          <a:ln w="12700">
            <a:solidFill>
              <a:srgbClr val="EAF4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4"/>
          <p:cNvSpPr/>
          <p:nvPr/>
        </p:nvSpPr>
        <p:spPr>
          <a:xfrm>
            <a:off x="457200" y="36576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導入メリット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841248" y="1508760"/>
            <a:ext cx="254203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4208" y="1783080"/>
            <a:ext cx="868680" cy="86868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24128" y="2834640"/>
            <a:ext cx="2176272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小型化</a:t>
            </a:r>
            <a:endParaRPr lang="en-US" sz="2500" dirty="0"/>
          </a:p>
        </p:txBody>
      </p:sp>
      <p:sp>
        <p:nvSpPr>
          <p:cNvPr id="10" name="Shape 7"/>
          <p:cNvSpPr/>
          <p:nvPr/>
        </p:nvSpPr>
        <p:spPr>
          <a:xfrm>
            <a:off x="3675888" y="1508760"/>
            <a:ext cx="254203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98848" y="1783080"/>
            <a:ext cx="868680" cy="8686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858768" y="2834640"/>
            <a:ext cx="2176272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安定通信</a:t>
            </a:r>
            <a:endParaRPr lang="en-US" sz="2500" dirty="0"/>
          </a:p>
        </p:txBody>
      </p:sp>
      <p:sp>
        <p:nvSpPr>
          <p:cNvPr id="13" name="Shape 9"/>
          <p:cNvSpPr/>
          <p:nvPr/>
        </p:nvSpPr>
        <p:spPr>
          <a:xfrm>
            <a:off x="6510528" y="1508760"/>
            <a:ext cx="254203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3488" y="1783080"/>
            <a:ext cx="868680" cy="8686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693408" y="2834640"/>
            <a:ext cx="2176272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EMI対策</a:t>
            </a:r>
            <a:endParaRPr lang="en-US" sz="2500" dirty="0"/>
          </a:p>
        </p:txBody>
      </p:sp>
      <p:sp>
        <p:nvSpPr>
          <p:cNvPr id="16" name="Shape 11"/>
          <p:cNvSpPr/>
          <p:nvPr/>
        </p:nvSpPr>
        <p:spPr>
          <a:xfrm>
            <a:off x="9345168" y="1508760"/>
            <a:ext cx="254203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  <a:effectLst>
            <a:outerShdw blurRad="12700" dist="127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8128" y="1783080"/>
            <a:ext cx="868680" cy="8686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528048" y="2834640"/>
            <a:ext cx="2176272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カスタム対応</a:t>
            </a:r>
            <a:endParaRPr lang="en-US" sz="2500" dirty="0"/>
          </a:p>
        </p:txBody>
      </p:sp>
      <p:sp>
        <p:nvSpPr>
          <p:cNvPr id="19" name="Shape 13"/>
          <p:cNvSpPr/>
          <p:nvPr/>
        </p:nvSpPr>
        <p:spPr>
          <a:xfrm>
            <a:off x="960120" y="4343400"/>
            <a:ext cx="10241280" cy="941832"/>
          </a:xfrm>
          <a:prstGeom prst="roundRect">
            <a:avLst>
              <a:gd name="adj" fmla="val 7767"/>
            </a:avLst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4"/>
          <p:cNvSpPr/>
          <p:nvPr/>
        </p:nvSpPr>
        <p:spPr>
          <a:xfrm>
            <a:off x="1234440" y="4645152"/>
            <a:ext cx="969264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省スペースと高信頼性を両立</a:t>
            </a:r>
            <a:endParaRPr lang="en-US" sz="2800" dirty="0"/>
          </a:p>
        </p:txBody>
      </p:sp>
      <p:sp>
        <p:nvSpPr>
          <p:cNvPr id="22" name="Shape 16"/>
          <p:cNvSpPr/>
          <p:nvPr/>
        </p:nvSpPr>
        <p:spPr>
          <a:xfrm>
            <a:off x="502920" y="6510528"/>
            <a:ext cx="1106424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3" name="Text 17"/>
          <p:cNvSpPr/>
          <p:nvPr/>
        </p:nvSpPr>
        <p:spPr>
          <a:xfrm>
            <a:off x="11201400" y="6601968"/>
            <a:ext cx="502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B556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f1e468f066c43bea3807a6d380c1446" descr="動画">
            <a:hlinkClick r:id="" action="ppaction://media"/>
            <a:extLst>
              <a:ext uri="{FF2B5EF4-FFF2-40B4-BE49-F238E27FC236}">
                <a16:creationId xmlns:a16="http://schemas.microsoft.com/office/drawing/2014/main" id="{08ECB48D-1226-8D71-429D-87897A9930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7836" y="894183"/>
            <a:ext cx="10182155" cy="447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97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Yu Gothi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241</Words>
  <Application>Microsoft Office PowerPoint</Application>
  <PresentationFormat>ワイド画面</PresentationFormat>
  <Paragraphs>97</Paragraphs>
  <Slides>9</Slides>
  <Notes>8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3" baseType="lpstr">
      <vt:lpstr>Yu Gothic</vt:lpstr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TXGA社 MINI I/O コネクタ・ケーブルアセンブリ 営業提案版 25pt 40pt</dc:title>
  <dc:subject>Large typography sales presentation</dc:subject>
  <dc:creator>K. Lee</dc:creator>
  <cp:lastModifiedBy>K. Lee</cp:lastModifiedBy>
  <cp:revision>9</cp:revision>
  <cp:lastPrinted>2026-07-27T01:19:22Z</cp:lastPrinted>
  <dcterms:created xsi:type="dcterms:W3CDTF">2026-07-22T07:35:14Z</dcterms:created>
  <dcterms:modified xsi:type="dcterms:W3CDTF">2026-08-07T03:00:22Z</dcterms:modified>
</cp:coreProperties>
</file>